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129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file:///F:\&#1051;&#1045;&#1050;&#1058;&#1054;&#1056;&#1048;&#1049;%20&#1044;&#1051;&#1071;%20&#1056;&#1054;&#1044;&#1048;&#1058;&#1045;&#1051;&#1045;&#1049;\&#1042;&#1054;&#1044;&#1040;.mp3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audio" Target="file:///F:\&#1051;&#1045;&#1050;&#1058;&#1054;&#1056;&#1048;&#1049;%20&#1044;&#1051;&#1071;%20&#1056;&#1054;&#1044;&#1048;&#1058;&#1045;&#1051;&#1045;&#1049;\&#1052;&#1054;&#1051;&#1054;&#1058;&#1054;&#1050;.mp3" TargetMode="External"/><Relationship Id="rId1" Type="http://schemas.openxmlformats.org/officeDocument/2006/relationships/audio" Target="file:///F:\&#1051;&#1045;&#1050;&#1058;&#1054;&#1056;&#1048;&#1049;%20&#1044;&#1051;&#1071;%20&#1056;&#1054;&#1044;&#1048;&#1058;&#1045;&#1051;&#1045;&#1049;\&#1050;&#1054;&#1051;&#1054;&#1050;&#1054;&#1051;&#1068;&#1063;&#1048;&#1050;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21.png"/><Relationship Id="rId5" Type="http://schemas.openxmlformats.org/officeDocument/2006/relationships/image" Target="../media/image1.jpe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7" name="Рисунок 6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8" name="Рисунок 7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6502" y="1916832"/>
            <a:ext cx="74110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Игры на формирование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Фонематического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сл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уха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 детей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476672"/>
            <a:ext cx="784887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«Кто что услышит»</a:t>
            </a: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Взролый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за ширмой стучит молотком, звонит в звонок и т.д., а ребенок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должн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отгадать, каким предметом произведён звук. Звуки должны быть ясные и контрастные.</a:t>
            </a: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0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8184" y="3861048"/>
            <a:ext cx="2790320" cy="2996952"/>
          </a:xfrm>
          <a:prstGeom prst="rect">
            <a:avLst/>
          </a:prstGeom>
        </p:spPr>
      </p:pic>
      <p:pic>
        <p:nvPicPr>
          <p:cNvPr id="10" name="Рисунок 9" descr="0_90b7a_38d1cebd_or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4293096"/>
            <a:ext cx="1625835" cy="1772816"/>
          </a:xfrm>
          <a:prstGeom prst="rect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4810125"/>
            <a:ext cx="2486025" cy="2047875"/>
          </a:xfrm>
          <a:prstGeom prst="rect">
            <a:avLst/>
          </a:prstGeom>
        </p:spPr>
      </p:pic>
      <p:pic>
        <p:nvPicPr>
          <p:cNvPr id="12" name="КОЛОКОЛЬ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907704" y="4509120"/>
            <a:ext cx="304800" cy="304800"/>
          </a:xfrm>
          <a:prstGeom prst="rect">
            <a:avLst/>
          </a:prstGeom>
        </p:spPr>
      </p:pic>
      <p:pic>
        <p:nvPicPr>
          <p:cNvPr id="13" name="МОЛОТО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499992" y="4437112"/>
            <a:ext cx="304800" cy="304800"/>
          </a:xfrm>
          <a:prstGeom prst="rect">
            <a:avLst/>
          </a:prstGeom>
        </p:spPr>
      </p:pic>
      <p:pic>
        <p:nvPicPr>
          <p:cNvPr id="14" name="ВОД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6948264" y="42210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4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476672"/>
            <a:ext cx="784887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«Слушай и выбирай»</a:t>
            </a: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Перед ребенком кладут картинки со сходными по звучанию словами (ком, дом, сом). Взрослый называет предмет, а ребенок должен поднять соответствующую картинку.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Рисунок 8" descr="kc8o8aEo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542532"/>
            <a:ext cx="3715891" cy="1843082"/>
          </a:xfrm>
          <a:prstGeom prst="rect">
            <a:avLst/>
          </a:prstGeom>
        </p:spPr>
      </p:pic>
      <p:pic>
        <p:nvPicPr>
          <p:cNvPr id="10" name="Рисунок 9" descr="jXUMDbV37XQ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4293096"/>
            <a:ext cx="2204864" cy="2204864"/>
          </a:xfrm>
          <a:prstGeom prst="rect">
            <a:avLst/>
          </a:prstGeom>
        </p:spPr>
      </p:pic>
      <p:pic>
        <p:nvPicPr>
          <p:cNvPr id="11" name="Рисунок 10" descr="i (3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4437112"/>
            <a:ext cx="1752600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476672"/>
            <a:ext cx="784887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Кто-то что-то перепутал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Это упражнение помогает научиться различать слова, отличающиеся одной фонемой. Для этого нужно зачитать ребенку детские стишки, заменив в каком-нибудь слове одну букву (или убрав ее, или добавив лишнюю). Ребенок должен найти в стихотворении ошибку и исправить ее. Стихи могут быть самыми разными, например:</a:t>
            </a: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7" name="Рисунок 6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9632" y="476672"/>
            <a:ext cx="784887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i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Я люблю свою лошадку,</a:t>
            </a:r>
            <a:endParaRPr lang="ru-RU" sz="40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r>
              <a:rPr lang="ru-RU" sz="4000" b="1" i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Причешу ей шёрстку гладко,</a:t>
            </a:r>
            <a:endParaRPr lang="ru-RU" sz="40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r>
              <a:rPr lang="ru-RU" sz="4000" b="1" i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Гребешком приглажу хвостик</a:t>
            </a:r>
            <a:endParaRPr lang="ru-RU" sz="40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r>
              <a:rPr lang="ru-RU" sz="4000" b="1" i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 верхом поеду в </a:t>
            </a:r>
            <a:r>
              <a:rPr lang="ru-RU" sz="4000" b="1" i="1" u="sng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кости</a:t>
            </a:r>
            <a:r>
              <a:rPr lang="ru-RU" sz="4000" b="1" i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.</a:t>
            </a:r>
            <a:endParaRPr lang="ru-RU" sz="4000" b="1" spc="50" dirty="0" smtClean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sz="4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 descr="8eab76f6947b76be72512a9110b7179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2852936"/>
            <a:ext cx="4476750" cy="379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7" name="Рисунок 6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476672"/>
            <a:ext cx="7848872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Шутки - минутки.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Вы читаете  строчки из стихов, намеренно заменяя буквы в словах.  Ребенок находят ошибку в стихотворении и исправляют её.</a:t>
            </a: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000" b="1" i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окошком зимний сад, </a:t>
            </a:r>
            <a:endParaRPr lang="ru-RU" sz="4000" b="1" spc="50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i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 листочки в бочках спят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205472"/>
            <a:ext cx="784887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ошибку и назови слово правильно.</a:t>
            </a:r>
          </a:p>
          <a:p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Незнайка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в словах перепутал звуки. Какой надо поставить звук, чтобы было правильно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i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Ой! - кричат вокруг хозяйки - в огород забрались майки.</a:t>
            </a:r>
            <a:endParaRPr lang="ru-RU" sz="4000" b="1" spc="50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pic>
        <p:nvPicPr>
          <p:cNvPr id="8" name="Рисунок 7" descr="a_v150177_img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620688"/>
            <a:ext cx="7810682" cy="5288251"/>
          </a:xfrm>
          <a:prstGeom prst="rect">
            <a:avLst/>
          </a:prstGeo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908720"/>
            <a:ext cx="1687662" cy="1699945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2492896"/>
            <a:ext cx="1152128" cy="1160513"/>
          </a:xfrm>
          <a:prstGeom prst="rect">
            <a:avLst/>
          </a:prstGeom>
        </p:spPr>
      </p:pic>
      <p:pic>
        <p:nvPicPr>
          <p:cNvPr id="18" name="Рисунок 17" descr="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3212976"/>
            <a:ext cx="1152128" cy="1160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205472"/>
            <a:ext cx="7848872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звук пропал в слове?</a:t>
            </a: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Незнайка написал зайке письмо в стихах, но в некоторых словах он пропустил звуки.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Отгадайте, какие слова он хотел написать? Какой звук пропущен? Где находится этот звук (начало, середина, конец слова)?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Рисунок 7" descr="g_52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64288" y="980728"/>
            <a:ext cx="1763266" cy="2821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7" name="Рисунок 6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pic>
        <p:nvPicPr>
          <p:cNvPr id="9" name="Рисунок 8" descr="b-49700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111214"/>
              </a:clrFrom>
              <a:clrTo>
                <a:srgbClr val="11121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1772816"/>
            <a:ext cx="2123728" cy="1415819"/>
          </a:xfrm>
          <a:prstGeom prst="rect">
            <a:avLst/>
          </a:prstGeom>
        </p:spPr>
      </p:pic>
      <p:pic>
        <p:nvPicPr>
          <p:cNvPr id="10" name="Рисунок 9" descr="6-20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4221088"/>
            <a:ext cx="2143125" cy="23812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205472"/>
            <a:ext cx="7848872" cy="71711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lnSpc>
                <a:spcPct val="150000"/>
              </a:lnSpc>
            </a:pPr>
            <a:r>
              <a:rPr lang="ru-RU" sz="4000" b="1" i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Написал письмо я зайке, но забыл приклеить ...арки.</a:t>
            </a:r>
          </a:p>
          <a:p>
            <a:pPr lvl="0">
              <a:lnSpc>
                <a:spcPct val="150000"/>
              </a:lnSpc>
            </a:pPr>
            <a:r>
              <a:rPr lang="ru-RU" sz="4000" b="1" i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***</a:t>
            </a:r>
          </a:p>
          <a:p>
            <a:pPr lvl="0">
              <a:lnSpc>
                <a:spcPct val="150000"/>
              </a:lnSpc>
            </a:pPr>
            <a:r>
              <a:rPr lang="ru-RU" sz="4000" b="1" i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Своей младшей дочке Тосе заплетает мама ... осы.</a:t>
            </a:r>
            <a:endParaRPr lang="ru-RU" sz="4000" b="1" spc="50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/>
            <a:endParaRPr lang="ru-RU" sz="4000" b="1" spc="50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sz="4000" b="1" spc="50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205472"/>
            <a:ext cx="784887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«Поймай звук»</a:t>
            </a: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Взрослый произносит ряд звуков, а ребенок, услышав заданный – хлопает. (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А-у-И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…)</a:t>
            </a: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 descr="9617659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074612"/>
            <a:ext cx="5652120" cy="378338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7" name="Рисунок 6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8" name="Рисунок 7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6366" y="278646"/>
            <a:ext cx="87552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Под фонематическим слухом понимается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способность человека слышать отдельные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фонемы, или звуки в слове.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 descr="6f38ba597c418a65ccd077ab80d3a8ba3d59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8560" y="3219872"/>
            <a:ext cx="7276256" cy="3638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205472"/>
            <a:ext cx="7848872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«Хитрый звук»</a:t>
            </a: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Вместе с ребёнком выбираете любой звук. Затем просите ребенка найти этот звук в предложенных вами словах.  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Например: Дом, </a:t>
            </a:r>
            <a:r>
              <a:rPr lang="ru-RU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моДа</a:t>
            </a:r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, </a:t>
            </a:r>
            <a:r>
              <a:rPr lang="ru-RU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комоД</a:t>
            </a:r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8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86562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76864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72008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1340768"/>
            <a:ext cx="784887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надеемся, что предложенные игры помогут деткам развить фонематический слух. </a:t>
            </a:r>
            <a:endParaRPr lang="ru-RU" sz="4000" b="1" spc="50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3568" y="2095103"/>
            <a:ext cx="78488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7" name="Рисунок 6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6241" y="260648"/>
            <a:ext cx="888627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Фонематический слух имеет важное</a:t>
            </a:r>
          </a:p>
          <a:p>
            <a:pPr algn="just"/>
            <a:r>
              <a:rPr lang="ru-RU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значение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для овладения звуковой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стороной языка. Фонематический слух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позволяет улавливать те особенности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звуков, благодаря которым смысл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одного слова отличается от другого (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коЗа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–</a:t>
            </a:r>
          </a:p>
          <a:p>
            <a:pPr algn="just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коСа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). </a:t>
            </a:r>
          </a:p>
          <a:p>
            <a:pPr algn="just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fJBvJIanVD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3717032"/>
            <a:ext cx="3140968" cy="3140968"/>
          </a:xfrm>
          <a:prstGeom prst="rect">
            <a:avLst/>
          </a:prstGeom>
        </p:spPr>
      </p:pic>
      <p:pic>
        <p:nvPicPr>
          <p:cNvPr id="10" name="Рисунок 9" descr="Scyth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11191">
            <a:off x="4648939" y="3665566"/>
            <a:ext cx="3224009" cy="3224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404664"/>
            <a:ext cx="891263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Несформированность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 фонематического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слуха негативно влияет на формирование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звукопроизношения, ребёнок не только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плохо дифференцирует на слух некоторые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звуки, но и не овладевает их правильным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произношением.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1444479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356992"/>
            <a:ext cx="2160240" cy="372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8095" y="260648"/>
            <a:ext cx="8494120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Сформированное фонематическое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восприятие является залогом четкого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произнесения звуков, построения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правильной слоговой структуры слов,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основой овладения грамматическим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строем языка, успешного освоения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навыков письма и чтения, поэтому оно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является основой всей сложной речевой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системы.</a:t>
            </a:r>
          </a:p>
          <a:p>
            <a:pPr algn="just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1082860298_5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622574"/>
            <a:ext cx="2952328" cy="210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476672"/>
            <a:ext cx="833702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Так как ведущим видом деятельности у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дошкольников и младших школьников 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является игра, то при развитии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фонематического слуха широко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используются игры  и игровые приемы.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11445_html_m43c5b01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1423"/>
          <a:stretch>
            <a:fillRect/>
          </a:stretch>
        </p:blipFill>
        <p:spPr>
          <a:xfrm>
            <a:off x="2051720" y="3429000"/>
            <a:ext cx="4821013" cy="305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476672"/>
            <a:ext cx="78488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Предлагаем Вашему вниманию несколько игр и упражнений, которые помогут ребёнку развить фонематический слух.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xylophone-clip-art-14341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36912"/>
            <a:ext cx="3563888" cy="2266039"/>
          </a:xfrm>
          <a:prstGeom prst="rect">
            <a:avLst/>
          </a:prstGeom>
        </p:spPr>
      </p:pic>
      <p:pic>
        <p:nvPicPr>
          <p:cNvPr id="10" name="Рисунок 9" descr="0_90b7a_38d1cebd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436096" y="1844824"/>
            <a:ext cx="2575480" cy="2808312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4810125"/>
            <a:ext cx="359092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11" name="Рисунок 10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12" name="Рисунок 11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13" name="Рисунок 1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59632" y="476672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«Шумящие мешочки»</a:t>
            </a: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Вместе с ребенком насыпьте в мешочки крупу, пуговицы, камушки. Он должен угадать по звуку, что внутри.</a:t>
            </a: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" name="Рисунок 19" descr="99d3de993967b210991c48ead9d26a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356992"/>
            <a:ext cx="4752528" cy="3166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яяяяяяяяяяяяяяяяяяяяяяяяяяяяяяяяяяяяяяяяяяяяяя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44624"/>
            <a:ext cx="1358454" cy="1331818"/>
          </a:xfrm>
          <a:prstGeom prst="rect">
            <a:avLst/>
          </a:prstGeom>
        </p:spPr>
      </p:pic>
      <p:pic>
        <p:nvPicPr>
          <p:cNvPr id="4" name="Рисунок 3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50050" y="44624"/>
            <a:ext cx="1358454" cy="1331818"/>
          </a:xfrm>
          <a:prstGeom prst="rect">
            <a:avLst/>
          </a:prstGeom>
        </p:spPr>
      </p:pic>
      <p:pic>
        <p:nvPicPr>
          <p:cNvPr id="5" name="Рисунок 4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740352" y="5526182"/>
            <a:ext cx="1358454" cy="1331818"/>
          </a:xfrm>
          <a:prstGeom prst="rect">
            <a:avLst/>
          </a:prstGeom>
        </p:spPr>
      </p:pic>
      <p:pic>
        <p:nvPicPr>
          <p:cNvPr id="6" name="Рисунок 5" descr="53547367_1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5496" y="5526182"/>
            <a:ext cx="1358454" cy="1331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476672"/>
            <a:ext cx="784887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«Волшебная палочка»</a:t>
            </a:r>
          </a:p>
          <a:p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Взяв карандаш или любую палочку, постучите ею по столу, вазе, чашке. Палочка может оживить любой предмет. Пусть ребенок  закроет глаза и отгадает, какой предмет звучал.</a:t>
            </a:r>
          </a:p>
          <a:p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00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93096"/>
            <a:ext cx="2789113" cy="2341069"/>
          </a:xfrm>
          <a:prstGeom prst="rect">
            <a:avLst/>
          </a:prstGeom>
        </p:spPr>
      </p:pic>
      <p:pic>
        <p:nvPicPr>
          <p:cNvPr id="10" name="Рисунок 9" descr="i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4221088"/>
            <a:ext cx="1276350" cy="2038350"/>
          </a:xfrm>
          <a:prstGeom prst="rect">
            <a:avLst/>
          </a:prstGeom>
        </p:spPr>
      </p:pic>
      <p:pic>
        <p:nvPicPr>
          <p:cNvPr id="12" name="Рисунок 11" descr="Kubek-KP-Czerwony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725144"/>
            <a:ext cx="2448272" cy="2448272"/>
          </a:xfrm>
          <a:prstGeom prst="rect">
            <a:avLst/>
          </a:prstGeom>
        </p:spPr>
      </p:pic>
      <p:pic>
        <p:nvPicPr>
          <p:cNvPr id="13" name="Рисунок 12" descr="gceERqrM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4149080"/>
            <a:ext cx="2304256" cy="1097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571</Words>
  <Application>Microsoft Office PowerPoint</Application>
  <PresentationFormat>Экран (4:3)</PresentationFormat>
  <Paragraphs>91</Paragraphs>
  <Slides>22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Lera Chetverkina</dc:creator>
  <cp:lastModifiedBy>Lenovo</cp:lastModifiedBy>
  <cp:revision>20</cp:revision>
  <dcterms:created xsi:type="dcterms:W3CDTF">2016-02-06T13:26:37Z</dcterms:created>
  <dcterms:modified xsi:type="dcterms:W3CDTF">2022-09-05T14:10:00Z</dcterms:modified>
</cp:coreProperties>
</file>